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5" roundtripDataSignature="AMtx7mhmsFpvMt0fGvaIqrclXCu7Ww+x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italic.fntdata"/><Relationship Id="rId14" Type="http://schemas.openxmlformats.org/officeDocument/2006/relationships/slide" Target="slides/slide9.xml"/><Relationship Id="rId58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96c380990_0_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96c3809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96c380990_0_3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96c38099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96c380990_0_3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96c38099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96c380990_0_4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96c3809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c509355e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c50935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c509355e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c50935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bc509355e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bc50935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ef2f6b3ca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ef2f6b3c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d1c75ab7b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d1c75ab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d1c75ab7b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d1c75ab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37129732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gc371297321_0_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d1c75ab7b_0_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d1c75ab7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53913d269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53913d2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53913d269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53913d2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53913d269_0_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53913d2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53913d269_0_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53913d2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53913d269_0_6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53913d26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5617c50cc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5617c50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5617c50cc_0_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5617c50c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53913d269_0_2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53913d26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53913d269_0_4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53913d26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bf24c54f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9bf24c54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53913d269_0_5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53913d26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53913d269_0_2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53913d2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8f4ba0e78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8f4ba0e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68670e62b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68670e6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6a9069ee6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6a9069e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6a9069ee6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6a9069e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6a9069ee6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6a9069e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6a9069ee6_0_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6a9069e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6a9069ee6_0_1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6a9069e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6a9069ee6_0_2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6a9069e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bf24c54fe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9bf24c54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6a9069ee6_0_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6a9069ee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6a9069ee6_0_3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6a9069ee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6a9069ee6_0_3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6a9069ee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6a9069ee6_0_4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6a9069ee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ffc63daa3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ffc63d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ffc63daa3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ffc63da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ffc63daa3_0_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ffc63da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ffc63daa3_0_3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ffc63daa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ffc63daa3_0_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ffc63daa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ffc63daa3_0_4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ffc63daa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bf24c54fe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9bf24c54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ffc63daa3_0_4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ffc63daa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ffc63daa3_0_5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ffc63da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371297321_0_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3712973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371297321_0_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37129732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96c380990_0_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96c3809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96c380990_0_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96c38099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c371297321_0_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c371297321_0_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c371297321_0_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371297321_0_5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c371297321_0_5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c371297321_0_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c371297321_0_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c371297321_0_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c371297321_0_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c371297321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c371297321_0_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c371297321_0_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371297321_0_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c371297321_0_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c371297321_0_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c371297321_0_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c371297321_0_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c371297321_0_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c371297321_0_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c371297321_0_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c371297321_0_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c371297321_0_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c371297321_0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c371297321_0_5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c371297321_0_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c371297321_0_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c371297321_0_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gc371297321_0_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c371297321_0_5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c371297321_0_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c371297321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c371297321_0_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gc371297321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i="1" lang="pt-BR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FastAPI framework, high performance, easy to learn, fast to code, ready for production</a:t>
            </a:r>
            <a:endParaRPr sz="3900">
              <a:solidFill>
                <a:srgbClr val="FFFFFF"/>
              </a:solidFill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2450" y="3625431"/>
            <a:ext cx="1369221" cy="136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775" y="347003"/>
            <a:ext cx="6795175" cy="24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96c380990_0_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Rotas</a:t>
            </a:r>
            <a:endParaRPr/>
          </a:p>
        </p:txBody>
      </p:sp>
      <p:sp>
        <p:nvSpPr>
          <p:cNvPr id="105" name="Google Shape;105;gc96c380990_0_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Outros nomes: PATH, ROUTE, ENDPOINT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96c380990_0_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Parâmetros de </a:t>
            </a:r>
            <a:r>
              <a:rPr lang="pt-BR"/>
              <a:t>Rotas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11" name="Google Shape;111;gc96c380990_0_30"/>
          <p:cNvSpPr txBox="1"/>
          <p:nvPr>
            <p:ph idx="1" type="subTitle"/>
          </p:nvPr>
        </p:nvSpPr>
        <p:spPr>
          <a:xfrm>
            <a:off x="311700" y="2834125"/>
            <a:ext cx="8520600" cy="16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@app.get(‘/hello/{nome}’)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def hello(nome):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	return nome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96c380990_0_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Parâmetros de Query String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(obrigatório ou opcional)</a:t>
            </a:r>
            <a:endParaRPr/>
          </a:p>
        </p:txBody>
      </p:sp>
      <p:sp>
        <p:nvSpPr>
          <p:cNvPr id="117" name="Google Shape;117;gc96c380990_0_35"/>
          <p:cNvSpPr txBox="1"/>
          <p:nvPr>
            <p:ph idx="1" type="subTitle"/>
          </p:nvPr>
        </p:nvSpPr>
        <p:spPr>
          <a:xfrm>
            <a:off x="311700" y="2834125"/>
            <a:ext cx="8520600" cy="16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@app.get(‘/hello’)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def hello(nome):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ono"/>
                <a:ea typeface="Roboto Mono"/>
                <a:cs typeface="Roboto Mono"/>
                <a:sym typeface="Roboto Mono"/>
              </a:rPr>
              <a:t>	return nome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96c380990_0_40"/>
          <p:cNvSpPr txBox="1"/>
          <p:nvPr>
            <p:ph type="ctrTitle"/>
          </p:nvPr>
        </p:nvSpPr>
        <p:spPr>
          <a:xfrm>
            <a:off x="311700" y="287375"/>
            <a:ext cx="8520600" cy="8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Request Body</a:t>
            </a:r>
            <a:endParaRPr/>
          </a:p>
        </p:txBody>
      </p:sp>
      <p:pic>
        <p:nvPicPr>
          <p:cNvPr id="123" name="Google Shape;123;gc96c380990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0" y="1137500"/>
            <a:ext cx="2510349" cy="19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c96c380990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601" y="1309925"/>
            <a:ext cx="5049143" cy="34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c96c380990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25" y="2892625"/>
            <a:ext cx="3416549" cy="18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c509355e_0_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AppAnimal</a:t>
            </a:r>
            <a:endParaRPr/>
          </a:p>
        </p:txBody>
      </p:sp>
      <p:sp>
        <p:nvSpPr>
          <p:cNvPr id="131" name="Google Shape;131;gcbc509355e_0_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Backend API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https://github.com/rogeriosilva-ifpi/ifpi-tds-20211-backend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c509355e_0_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Consumindo a API com JS</a:t>
            </a:r>
            <a:endParaRPr/>
          </a:p>
        </p:txBody>
      </p:sp>
      <p:sp>
        <p:nvSpPr>
          <p:cNvPr id="137" name="Google Shape;137;gcbc509355e_0_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Primeiros passos de um cliente web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Lib - AXIOS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bc509355e_0_10"/>
          <p:cNvSpPr txBox="1"/>
          <p:nvPr>
            <p:ph type="ctrTitle"/>
          </p:nvPr>
        </p:nvSpPr>
        <p:spPr>
          <a:xfrm>
            <a:off x="311700" y="58775"/>
            <a:ext cx="8520600" cy="7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CORS</a:t>
            </a:r>
            <a:endParaRPr/>
          </a:p>
        </p:txBody>
      </p:sp>
      <p:sp>
        <p:nvSpPr>
          <p:cNvPr id="143" name="Google Shape;143;gcbc509355e_0_10"/>
          <p:cNvSpPr txBox="1"/>
          <p:nvPr>
            <p:ph idx="1" type="subTitle"/>
          </p:nvPr>
        </p:nvSpPr>
        <p:spPr>
          <a:xfrm>
            <a:off x="311700" y="730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Permitir requisições de origens diferentes do backend quando o frontend roda em um navegador web em domínios diferentes</a:t>
            </a:r>
            <a:endParaRPr/>
          </a:p>
        </p:txBody>
      </p:sp>
      <p:pic>
        <p:nvPicPr>
          <p:cNvPr id="144" name="Google Shape;144;gcbc509355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730" y="1523350"/>
            <a:ext cx="4692546" cy="34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ef2f6b3ca_0_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300"/>
              <a:t>BLX</a:t>
            </a:r>
            <a:endParaRPr sz="7300"/>
          </a:p>
        </p:txBody>
      </p:sp>
      <p:sp>
        <p:nvSpPr>
          <p:cNvPr id="150" name="Google Shape;150;gcef2f6b3ca_0_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OLX da Vizinhança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Anúncio e Vendas(?)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d1c75ab7b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220"/>
              <a:t>Estrutura do Projeto</a:t>
            </a:r>
            <a:endParaRPr sz="3220"/>
          </a:p>
        </p:txBody>
      </p:sp>
      <p:sp>
        <p:nvSpPr>
          <p:cNvPr id="156" name="Google Shape;156;gcd1c75ab7b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Separação das Preocupações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Camadas Principais: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Controller → Lógica de Negócio → Persistência de Dados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Benefícios: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Facilidade de Evolução e Manutenção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Trabalho em Equipe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Redução de Efeitos Colaterais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pt-BR" sz="1800"/>
              <a:t>Projetos Grandes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d1c75ab7b_0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do Projeto</a:t>
            </a:r>
            <a:endParaRPr/>
          </a:p>
        </p:txBody>
      </p:sp>
      <p:pic>
        <p:nvPicPr>
          <p:cNvPr id="162" name="Google Shape;162;gcd1c75ab7b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675" y="1017725"/>
            <a:ext cx="258077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gc37129732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8708">
            <a:off x="2179075" y="499625"/>
            <a:ext cx="6814702" cy="440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gc371297321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25" y="162152"/>
            <a:ext cx="2776225" cy="10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d1c75ab7b_0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do Projeto</a:t>
            </a:r>
            <a:endParaRPr/>
          </a:p>
        </p:txBody>
      </p:sp>
      <p:pic>
        <p:nvPicPr>
          <p:cNvPr id="168" name="Google Shape;168;gcd1c75ab7b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1083125"/>
            <a:ext cx="379308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cd1c75ab7b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360" y="1148375"/>
            <a:ext cx="206969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53913d269_0_5"/>
          <p:cNvSpPr txBox="1"/>
          <p:nvPr>
            <p:ph type="title"/>
          </p:nvPr>
        </p:nvSpPr>
        <p:spPr>
          <a:xfrm rot="-5400000">
            <a:off x="-1121850" y="1435400"/>
            <a:ext cx="4686000" cy="24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Status Code</a:t>
            </a:r>
            <a:endParaRPr/>
          </a:p>
        </p:txBody>
      </p:sp>
      <p:pic>
        <p:nvPicPr>
          <p:cNvPr id="175" name="Google Shape;175;gd53913d269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170" y="0"/>
            <a:ext cx="666583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53913d269_0_0"/>
          <p:cNvSpPr txBox="1"/>
          <p:nvPr>
            <p:ph type="title"/>
          </p:nvPr>
        </p:nvSpPr>
        <p:spPr>
          <a:xfrm>
            <a:off x="2250950" y="-61325"/>
            <a:ext cx="6675900" cy="20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/>
              <a:t>Response: </a:t>
            </a:r>
            <a:endParaRPr sz="4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300"/>
              <a:t>Model</a:t>
            </a:r>
            <a:r>
              <a:rPr lang="pt-BR" sz="4300"/>
              <a:t> and </a:t>
            </a:r>
            <a:r>
              <a:rPr b="1" lang="pt-BR" sz="4300"/>
              <a:t>Status Code</a:t>
            </a:r>
            <a:endParaRPr b="1" sz="4300"/>
          </a:p>
        </p:txBody>
      </p:sp>
      <p:pic>
        <p:nvPicPr>
          <p:cNvPr id="181" name="Google Shape;181;gd53913d26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9" y="0"/>
            <a:ext cx="2565226" cy="21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d53913d269_0_0"/>
          <p:cNvSpPr txBox="1"/>
          <p:nvPr/>
        </p:nvSpPr>
        <p:spPr>
          <a:xfrm>
            <a:off x="750325" y="2435825"/>
            <a:ext cx="7068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@app.post("/items/", response_model=Item)</a:t>
            </a:r>
            <a:endParaRPr sz="1700">
              <a:solidFill>
                <a:srgbClr val="36464E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create_item(</a:t>
            </a: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item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Item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rgbClr val="36464E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item</a:t>
            </a:r>
            <a:endParaRPr sz="1700">
              <a:solidFill>
                <a:srgbClr val="36464E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6464E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6464E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@app.post("/items/", status_code=201)</a:t>
            </a:r>
            <a:endParaRPr sz="1700">
              <a:solidFill>
                <a:srgbClr val="36464E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create_item(</a:t>
            </a: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str):</a:t>
            </a:r>
            <a:endParaRPr sz="1700">
              <a:solidFill>
                <a:srgbClr val="36464E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{"name":</a:t>
            </a:r>
            <a:r>
              <a:rPr lang="pt-BR" sz="17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name</a:t>
            </a:r>
            <a:r>
              <a:rPr lang="pt-BR" sz="1700"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700">
              <a:solidFill>
                <a:srgbClr val="36464E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53913d269_0_15"/>
          <p:cNvSpPr txBox="1"/>
          <p:nvPr>
            <p:ph type="title"/>
          </p:nvPr>
        </p:nvSpPr>
        <p:spPr>
          <a:xfrm>
            <a:off x="490250" y="450150"/>
            <a:ext cx="7741500" cy="43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Error Handling: Quando as coisas dão errado.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raise</a:t>
            </a:r>
            <a:r>
              <a:rPr lang="pt-BR" sz="16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HTTPException</a:t>
            </a:r>
            <a:r>
              <a:rPr lang="pt-BR" sz="1600">
                <a:solidFill>
                  <a:srgbClr val="0000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6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status_code</a:t>
            </a:r>
            <a:r>
              <a:rPr lang="pt-BR" sz="1600">
                <a:solidFill>
                  <a:srgbClr val="0000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=404,</a:t>
            </a:r>
            <a:r>
              <a:rPr lang="pt-BR" sz="1600">
                <a:solidFill>
                  <a:srgbClr val="36464E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detail</a:t>
            </a:r>
            <a:r>
              <a:rPr lang="pt-BR" sz="1600">
                <a:solidFill>
                  <a:srgbClr val="000000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="Item not found")</a:t>
            </a:r>
            <a:endParaRPr sz="1600">
              <a:solidFill>
                <a:srgbClr val="0000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90% dos casos isso resolve. </a:t>
            </a:r>
            <a:endParaRPr sz="16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Porém se necessário aprofunde-se nas Docs</a:t>
            </a:r>
            <a:endParaRPr sz="16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53913d269_0_11"/>
          <p:cNvSpPr txBox="1"/>
          <p:nvPr>
            <p:ph type="title"/>
          </p:nvPr>
        </p:nvSpPr>
        <p:spPr>
          <a:xfrm>
            <a:off x="490250" y="450150"/>
            <a:ext cx="8100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FastAPI: check docs sempre!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53913d269_0_60"/>
          <p:cNvSpPr txBox="1"/>
          <p:nvPr>
            <p:ph type="title"/>
          </p:nvPr>
        </p:nvSpPr>
        <p:spPr>
          <a:xfrm>
            <a:off x="950000" y="478875"/>
            <a:ext cx="7210500" cy="4090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ORM: Evolução do BD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pt-BR"/>
              <a:t>As famosas </a:t>
            </a:r>
            <a:r>
              <a:rPr lang="pt-BR">
                <a:solidFill>
                  <a:schemeClr val="lt1"/>
                </a:solidFill>
                <a:highlight>
                  <a:srgbClr val="FF9900"/>
                </a:highlight>
              </a:rPr>
              <a:t>M</a:t>
            </a:r>
            <a:r>
              <a:rPr lang="pt-BR">
                <a:solidFill>
                  <a:schemeClr val="lt1"/>
                </a:solidFill>
                <a:highlight>
                  <a:srgbClr val="FF9900"/>
                </a:highlight>
              </a:rPr>
              <a:t>igrations</a:t>
            </a:r>
            <a:r>
              <a:rPr lang="pt-BR"/>
              <a:t> -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5617c50cc_0_0"/>
          <p:cNvSpPr txBox="1"/>
          <p:nvPr>
            <p:ph type="title"/>
          </p:nvPr>
        </p:nvSpPr>
        <p:spPr>
          <a:xfrm>
            <a:off x="311700" y="445025"/>
            <a:ext cx="8520600" cy="65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highlight>
                  <a:srgbClr val="FF9900"/>
                </a:highlight>
              </a:rPr>
              <a:t>alembic</a:t>
            </a:r>
            <a:r>
              <a:rPr lang="pt-BR"/>
              <a:t> - </a:t>
            </a:r>
            <a:r>
              <a:rPr lang="pt-BR" sz="1700"/>
              <a:t>https://alembic.sqlalchemy.org/en/latest/</a:t>
            </a:r>
            <a:endParaRPr sz="2600"/>
          </a:p>
        </p:txBody>
      </p:sp>
      <p:sp>
        <p:nvSpPr>
          <p:cNvPr id="203" name="Google Shape;203;gd5617c50cc_0_0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845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3"/>
              <a:buAutoNum type="arabicPeriod"/>
            </a:pPr>
            <a:r>
              <a:rPr lang="pt-BR" sz="1872">
                <a:solidFill>
                  <a:schemeClr val="dk1"/>
                </a:solidFill>
              </a:rPr>
              <a:t>Instalar: </a:t>
            </a:r>
            <a:r>
              <a:rPr lang="pt-BR" sz="1502">
                <a:solidFill>
                  <a:srgbClr val="FFFFFF"/>
                </a:solidFill>
              </a:rPr>
              <a:t>pip install alembic</a:t>
            </a:r>
            <a:endParaRPr sz="1502">
              <a:solidFill>
                <a:schemeClr val="dk1"/>
              </a:solidFill>
            </a:endParaRPr>
          </a:p>
          <a:p>
            <a:pPr indent="-32845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3"/>
              <a:buAutoNum type="arabicPeriod"/>
            </a:pPr>
            <a:r>
              <a:rPr lang="pt-BR" sz="1872">
                <a:solidFill>
                  <a:schemeClr val="dk1"/>
                </a:solidFill>
              </a:rPr>
              <a:t>Na raiz do projeto rode: </a:t>
            </a:r>
            <a:r>
              <a:rPr lang="pt-BR" sz="1502">
                <a:solidFill>
                  <a:srgbClr val="FFFFFF"/>
                </a:solidFill>
              </a:rPr>
              <a:t>alembic init alembic</a:t>
            </a:r>
            <a:endParaRPr sz="1502">
              <a:solidFill>
                <a:srgbClr val="FFFFFF"/>
              </a:solidFill>
            </a:endParaRPr>
          </a:p>
          <a:p>
            <a:pPr indent="-34750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3"/>
              <a:buAutoNum type="arabicPeriod"/>
            </a:pPr>
            <a:r>
              <a:rPr lang="pt-BR" sz="1872">
                <a:solidFill>
                  <a:schemeClr val="dk1"/>
                </a:solidFill>
              </a:rPr>
              <a:t>Vá ao arquivo </a:t>
            </a:r>
            <a:r>
              <a:rPr lang="pt-BR" sz="1872">
                <a:solidFill>
                  <a:schemeClr val="dk1"/>
                </a:solidFill>
                <a:highlight>
                  <a:srgbClr val="CC0000"/>
                </a:highlight>
              </a:rPr>
              <a:t>env.py</a:t>
            </a:r>
            <a:r>
              <a:rPr lang="pt-BR" sz="1872">
                <a:solidFill>
                  <a:schemeClr val="dk1"/>
                </a:solidFill>
              </a:rPr>
              <a:t> e importe o Base do SQLAlchemy:</a:t>
            </a:r>
            <a:endParaRPr sz="1872">
              <a:solidFill>
                <a:schemeClr val="dk1"/>
              </a:solidFill>
            </a:endParaRPr>
          </a:p>
          <a:p>
            <a:pPr indent="-347503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3"/>
              <a:buAutoNum type="alphaLcPeriod"/>
            </a:pPr>
            <a:r>
              <a:rPr b="1" lang="pt-BR" sz="1502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 src.infra.sqlalchemy.config.database import Base</a:t>
            </a:r>
            <a:endParaRPr b="1" sz="1502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24008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3"/>
              <a:buFont typeface="Courier New"/>
              <a:buAutoNum type="alphaLcPeriod"/>
            </a:pPr>
            <a:r>
              <a:rPr b="1" lang="pt-BR" sz="1502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 src.infra.sqlalchemy.models.models import *</a:t>
            </a:r>
            <a:endParaRPr b="1" sz="1502">
              <a:solidFill>
                <a:schemeClr val="dk1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7503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3"/>
              <a:buAutoNum type="alphaLcPeriod"/>
            </a:pPr>
            <a:r>
              <a:rPr b="1" lang="pt-BR" sz="1502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target_metadata = Base.metadata</a:t>
            </a:r>
            <a:endParaRPr sz="1872">
              <a:solidFill>
                <a:schemeClr val="dk1"/>
              </a:solidFill>
            </a:endParaRPr>
          </a:p>
          <a:p>
            <a:pPr indent="-347503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3"/>
              <a:buAutoNum type="arabicPeriod"/>
            </a:pPr>
            <a:r>
              <a:rPr lang="pt-BR" sz="1872">
                <a:solidFill>
                  <a:schemeClr val="dk1"/>
                </a:solidFill>
              </a:rPr>
              <a:t>Informe a URL do seu banco de dados (</a:t>
            </a:r>
            <a:r>
              <a:rPr lang="pt-BR" sz="1872">
                <a:solidFill>
                  <a:schemeClr val="dk1"/>
                </a:solidFill>
                <a:highlight>
                  <a:srgbClr val="FF0000"/>
                </a:highlight>
              </a:rPr>
              <a:t>alembic.ini</a:t>
            </a:r>
            <a:r>
              <a:rPr lang="pt-BR" sz="1872">
                <a:solidFill>
                  <a:schemeClr val="dk1"/>
                </a:solidFill>
              </a:rPr>
              <a:t>):</a:t>
            </a:r>
            <a:endParaRPr sz="1872">
              <a:solidFill>
                <a:schemeClr val="dk1"/>
              </a:solidFill>
            </a:endParaRPr>
          </a:p>
          <a:p>
            <a:pPr indent="-347503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3"/>
              <a:buAutoNum type="alphaLcPeriod"/>
            </a:pPr>
            <a:r>
              <a:rPr b="1" lang="pt-BR" sz="1502">
                <a:solidFill>
                  <a:schemeClr val="dk1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sqlalchemy.url = sqlite:///./app_blx.db</a:t>
            </a:r>
            <a:endParaRPr b="1" sz="1872">
              <a:solidFill>
                <a:schemeClr val="dk1"/>
              </a:solidFill>
            </a:endParaRPr>
          </a:p>
          <a:p>
            <a:pPr indent="-347503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3"/>
              <a:buAutoNum type="arabicPeriod"/>
            </a:pPr>
            <a:r>
              <a:rPr lang="pt-BR" sz="1872">
                <a:solidFill>
                  <a:schemeClr val="dk1"/>
                </a:solidFill>
              </a:rPr>
              <a:t>Gerar e executar migração(revisão):  </a:t>
            </a:r>
            <a:endParaRPr sz="1872">
              <a:solidFill>
                <a:schemeClr val="dk1"/>
              </a:solidFill>
            </a:endParaRPr>
          </a:p>
          <a:p>
            <a:pPr indent="-347503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3"/>
              <a:buAutoNum type="alphaLcPeriod"/>
            </a:pPr>
            <a:r>
              <a:rPr lang="pt-BR" sz="1271">
                <a:solidFill>
                  <a:srgbClr val="5DFF87"/>
                </a:solidFill>
              </a:rPr>
              <a:t>alembic</a:t>
            </a:r>
            <a:r>
              <a:rPr lang="pt-BR" sz="1271">
                <a:solidFill>
                  <a:srgbClr val="FFFFFF"/>
                </a:solidFill>
              </a:rPr>
              <a:t> revision </a:t>
            </a:r>
            <a:r>
              <a:rPr lang="pt-BR" sz="1271">
                <a:solidFill>
                  <a:srgbClr val="97F7FF"/>
                </a:solidFill>
              </a:rPr>
              <a:t>--autogenerate</a:t>
            </a:r>
            <a:r>
              <a:rPr lang="pt-BR" sz="1271">
                <a:solidFill>
                  <a:srgbClr val="FFFFFF"/>
                </a:solidFill>
              </a:rPr>
              <a:t> </a:t>
            </a:r>
            <a:r>
              <a:rPr lang="pt-BR" sz="1271">
                <a:solidFill>
                  <a:srgbClr val="97F7FF"/>
                </a:solidFill>
              </a:rPr>
              <a:t>-m</a:t>
            </a:r>
            <a:r>
              <a:rPr lang="pt-BR" sz="1271">
                <a:solidFill>
                  <a:srgbClr val="FFFFFF"/>
                </a:solidFill>
              </a:rPr>
              <a:t> </a:t>
            </a:r>
            <a:r>
              <a:rPr lang="pt-BR" sz="1271">
                <a:solidFill>
                  <a:srgbClr val="F6FF90"/>
                </a:solidFill>
              </a:rPr>
              <a:t>"Added new teste column (fake)"</a:t>
            </a:r>
            <a:endParaRPr sz="1271">
              <a:solidFill>
                <a:srgbClr val="F6FF90"/>
              </a:solidFill>
            </a:endParaRPr>
          </a:p>
          <a:p>
            <a:pPr indent="-347503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3"/>
              <a:buAutoNum type="alphaLcPeriod"/>
            </a:pPr>
            <a:r>
              <a:rPr lang="pt-BR" sz="1271">
                <a:solidFill>
                  <a:srgbClr val="5DFF87"/>
                </a:solidFill>
              </a:rPr>
              <a:t>alembic</a:t>
            </a:r>
            <a:r>
              <a:rPr lang="pt-BR" sz="1271">
                <a:solidFill>
                  <a:srgbClr val="000000"/>
                </a:solidFill>
              </a:rPr>
              <a:t> </a:t>
            </a:r>
            <a:r>
              <a:rPr lang="pt-BR" sz="1271">
                <a:solidFill>
                  <a:schemeClr val="dk1"/>
                </a:solidFill>
              </a:rPr>
              <a:t>upgrade head</a:t>
            </a:r>
            <a:endParaRPr sz="1271">
              <a:solidFill>
                <a:srgbClr val="F6FF9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872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5617c50cc_0_15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845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73"/>
              <a:buAutoNum type="arabicPeriod"/>
            </a:pPr>
            <a:r>
              <a:rPr lang="pt-BR" sz="1872">
                <a:solidFill>
                  <a:schemeClr val="dk1"/>
                </a:solidFill>
              </a:rPr>
              <a:t>env.py: </a:t>
            </a:r>
            <a:r>
              <a:rPr lang="pt-BR" sz="13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run_migrations_offline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e </a:t>
            </a:r>
            <a:r>
              <a:rPr lang="pt-BR" sz="13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run_migrations_online()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context.configure(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=url,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target_metadata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=target_metadata,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pt-BR" sz="1300">
                <a:solidFill>
                  <a:schemeClr val="dk1"/>
                </a:solidFill>
                <a:highlight>
                  <a:srgbClr val="FF9900"/>
                </a:highlight>
                <a:latin typeface="Courier New"/>
                <a:ea typeface="Courier New"/>
                <a:cs typeface="Courier New"/>
                <a:sym typeface="Courier New"/>
              </a:rPr>
              <a:t>render_as_batch=True,</a:t>
            </a:r>
            <a:endParaRPr b="1" sz="1300">
              <a:solidFill>
                <a:schemeClr val="dk1"/>
              </a:solidFill>
              <a:highlight>
                <a:srgbClr val="FF99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literal_binds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dialect_opts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={</a:t>
            </a:r>
            <a:r>
              <a:rPr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"paramstyle"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"named"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13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7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872"/>
          </a:p>
        </p:txBody>
      </p:sp>
      <p:sp>
        <p:nvSpPr>
          <p:cNvPr id="209" name="Google Shape;209;gd5617c50cc_0_15"/>
          <p:cNvSpPr txBox="1"/>
          <p:nvPr>
            <p:ph type="title"/>
          </p:nvPr>
        </p:nvSpPr>
        <p:spPr>
          <a:xfrm>
            <a:off x="311700" y="483350"/>
            <a:ext cx="8520600" cy="65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highlight>
                  <a:srgbClr val="FF9900"/>
                </a:highlight>
              </a:rPr>
              <a:t>alembic</a:t>
            </a:r>
            <a:r>
              <a:rPr lang="pt-BR"/>
              <a:t> - </a:t>
            </a:r>
            <a:r>
              <a:rPr lang="pt-BR" sz="1700"/>
              <a:t>Render as Batch to Update Tables - SQLite</a:t>
            </a:r>
            <a:endParaRPr sz="2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53913d269_0_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ORM: Relacionamento entre Modelos</a:t>
            </a:r>
            <a:endParaRPr/>
          </a:p>
        </p:txBody>
      </p:sp>
      <p:sp>
        <p:nvSpPr>
          <p:cNvPr id="215" name="Google Shape;215;gd53913d269_0_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https://docs.sqlalchemy.org/en/14/orm/relationships.html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53913d269_0_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ORM: Relacionamento entre Modelos</a:t>
            </a:r>
            <a:endParaRPr/>
          </a:p>
        </p:txBody>
      </p:sp>
      <p:sp>
        <p:nvSpPr>
          <p:cNvPr id="221" name="Google Shape;221;gd53913d269_0_43"/>
          <p:cNvSpPr txBox="1"/>
          <p:nvPr>
            <p:ph idx="1" type="subTitle"/>
          </p:nvPr>
        </p:nvSpPr>
        <p:spPr>
          <a:xfrm>
            <a:off x="311700" y="2834125"/>
            <a:ext cx="8520600" cy="16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One to One / One to Many / Many To One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Chave Estrangeira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Relacionamento Bidirecional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9bf24c54f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47200"/>
            <a:ext cx="8435225" cy="48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d53913d269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38" y="152400"/>
            <a:ext cx="84613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d53913d26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450" y="65400"/>
            <a:ext cx="5563095" cy="48386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gd53913d269_0_25"/>
          <p:cNvCxnSpPr/>
          <p:nvPr/>
        </p:nvCxnSpPr>
        <p:spPr>
          <a:xfrm flipH="1">
            <a:off x="3342700" y="2519075"/>
            <a:ext cx="1226100" cy="344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gd53913d269_0_25"/>
          <p:cNvCxnSpPr/>
          <p:nvPr/>
        </p:nvCxnSpPr>
        <p:spPr>
          <a:xfrm>
            <a:off x="6417400" y="2509500"/>
            <a:ext cx="3348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gd53913d269_0_25"/>
          <p:cNvCxnSpPr/>
          <p:nvPr/>
        </p:nvCxnSpPr>
        <p:spPr>
          <a:xfrm flipH="1">
            <a:off x="2930900" y="2557400"/>
            <a:ext cx="3725100" cy="1590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gd53913d269_0_25"/>
          <p:cNvCxnSpPr/>
          <p:nvPr/>
        </p:nvCxnSpPr>
        <p:spPr>
          <a:xfrm rot="10800000">
            <a:off x="2844700" y="1791125"/>
            <a:ext cx="3045900" cy="19827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gd53913d269_0_25"/>
          <p:cNvCxnSpPr/>
          <p:nvPr/>
        </p:nvCxnSpPr>
        <p:spPr>
          <a:xfrm rot="10800000">
            <a:off x="3049200" y="2518975"/>
            <a:ext cx="3013800" cy="1628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gd53913d269_0_25"/>
          <p:cNvCxnSpPr/>
          <p:nvPr/>
        </p:nvCxnSpPr>
        <p:spPr>
          <a:xfrm rot="10800000">
            <a:off x="3007450" y="1216375"/>
            <a:ext cx="1378500" cy="2931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gd53913d269_0_25"/>
          <p:cNvCxnSpPr/>
          <p:nvPr/>
        </p:nvCxnSpPr>
        <p:spPr>
          <a:xfrm flipH="1" rot="10800000">
            <a:off x="5373800" y="3965350"/>
            <a:ext cx="1158900" cy="9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gd53913d269_0_25"/>
          <p:cNvCxnSpPr/>
          <p:nvPr/>
        </p:nvCxnSpPr>
        <p:spPr>
          <a:xfrm flipH="1" rot="10800000">
            <a:off x="5862300" y="4347575"/>
            <a:ext cx="727200" cy="10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gd53913d269_0_25"/>
          <p:cNvCxnSpPr/>
          <p:nvPr/>
        </p:nvCxnSpPr>
        <p:spPr>
          <a:xfrm>
            <a:off x="4502800" y="2490350"/>
            <a:ext cx="631500" cy="19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8f4ba0e78_0_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 Router</a:t>
            </a:r>
            <a:endParaRPr/>
          </a:p>
        </p:txBody>
      </p:sp>
      <p:sp>
        <p:nvSpPr>
          <p:cNvPr id="246" name="Google Shape;246;gd8f4ba0e78_0_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Separando rotas por módulo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68670e62b_0_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0000"/>
              <a:t>BLX - Pedidos</a:t>
            </a:r>
            <a:endParaRPr sz="10000"/>
          </a:p>
        </p:txBody>
      </p:sp>
      <p:sp>
        <p:nvSpPr>
          <p:cNvPr id="252" name="Google Shape;252;gd68670e62b_0_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700"/>
              <a:t>Rotas, </a:t>
            </a:r>
            <a:r>
              <a:rPr lang="pt-BR" sz="3700"/>
              <a:t>Schemas, </a:t>
            </a:r>
            <a:r>
              <a:rPr lang="pt-BR" sz="3700"/>
              <a:t>Models, Repositórios</a:t>
            </a:r>
            <a:endParaRPr sz="3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6a9069ee6_0_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0100"/>
              <a:t>JWT Token</a:t>
            </a:r>
            <a:endParaRPr sz="10100"/>
          </a:p>
        </p:txBody>
      </p:sp>
      <p:sp>
        <p:nvSpPr>
          <p:cNvPr id="258" name="Google Shape;258;gb6a9069ee6_0_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Segurança: </a:t>
            </a:r>
            <a:endParaRPr sz="3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3400"/>
              <a:t>Autenticação e Autorização</a:t>
            </a:r>
            <a:endParaRPr sz="3400"/>
          </a:p>
        </p:txBody>
      </p:sp>
      <p:pic>
        <p:nvPicPr>
          <p:cNvPr id="259" name="Google Shape;259;gb6a9069ee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25" y="-76200"/>
            <a:ext cx="5772375" cy="20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6a9069ee6_0_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Costuma ser uma parte bem complexa e trabalhosa. Porém essencial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6a9069ee6_0_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Autenticação vs Autorização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6a9069ee6_0_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 Rest geralmente usa-se um </a:t>
            </a:r>
            <a:r>
              <a:rPr b="1" lang="pt-BR"/>
              <a:t>processo de token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6a9069ee6_0_18"/>
          <p:cNvSpPr txBox="1"/>
          <p:nvPr>
            <p:ph type="title"/>
          </p:nvPr>
        </p:nvSpPr>
        <p:spPr>
          <a:xfrm>
            <a:off x="490250" y="450150"/>
            <a:ext cx="2314500" cy="17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JWT</a:t>
            </a:r>
            <a:endParaRPr sz="7200"/>
          </a:p>
        </p:txBody>
      </p:sp>
      <p:pic>
        <p:nvPicPr>
          <p:cNvPr id="280" name="Google Shape;280;gb6a9069ee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125" y="209450"/>
            <a:ext cx="6034450" cy="4148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6a9069ee6_0_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 Rotas: signIn, signUp, 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9bf24c54fe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025" y="187173"/>
            <a:ext cx="8741374" cy="43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6a9069ee6_0_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Artefatos de Código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-"/>
            </a:pPr>
            <a:r>
              <a:rPr lang="pt-BR"/>
              <a:t>schemas, rotas, providers, utils</a:t>
            </a:r>
            <a:endParaRPr/>
          </a:p>
        </p:txBody>
      </p:sp>
      <p:pic>
        <p:nvPicPr>
          <p:cNvPr id="291" name="Google Shape;291;gb6a9069ee6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050" y="304525"/>
            <a:ext cx="2355150" cy="36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b6a9069ee6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0" y="2535078"/>
            <a:ext cx="3898000" cy="110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b6a9069ee6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25" y="152400"/>
            <a:ext cx="2671275" cy="18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b6a9069ee6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250" y="122938"/>
            <a:ext cx="4414500" cy="47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b6a9069ee6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6425"/>
            <a:ext cx="4419600" cy="249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b6a9069ee6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925" y="637250"/>
            <a:ext cx="4267201" cy="3314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b6a9069ee6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025" y="57300"/>
            <a:ext cx="481636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ffc63daa3_0_0"/>
          <p:cNvSpPr txBox="1"/>
          <p:nvPr>
            <p:ph type="title"/>
          </p:nvPr>
        </p:nvSpPr>
        <p:spPr>
          <a:xfrm>
            <a:off x="311700" y="1483150"/>
            <a:ext cx="8520600" cy="21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940"/>
              <a:t>Interceptação de Requisições</a:t>
            </a:r>
            <a:endParaRPr sz="49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8340"/>
              <a:t>Middleware</a:t>
            </a:r>
            <a:endParaRPr sz="834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ffc63daa3_0_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Middleware</a:t>
            </a:r>
            <a:endParaRPr b="1"/>
          </a:p>
        </p:txBody>
      </p:sp>
      <p:sp>
        <p:nvSpPr>
          <p:cNvPr id="320" name="Google Shape;320;gdffc63daa3_0_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Pega cada Requisição (request) antes dela ser efetivamente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Pode modificar ou executar algum código antes da request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Libera ou Não o fluxo normal da requisição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E então aguarda a Resposta (response)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E pode executar algum código antes de retorná-la ao usuário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ffc63daa3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Middleware</a:t>
            </a:r>
            <a:endParaRPr/>
          </a:p>
        </p:txBody>
      </p:sp>
      <p:sp>
        <p:nvSpPr>
          <p:cNvPr id="326" name="Google Shape;326;gdffc63daa3_0_11"/>
          <p:cNvSpPr/>
          <p:nvPr/>
        </p:nvSpPr>
        <p:spPr>
          <a:xfrm>
            <a:off x="446425" y="1806400"/>
            <a:ext cx="1644775" cy="950750"/>
          </a:xfrm>
          <a:prstGeom prst="flowChartInputOutput">
            <a:avLst/>
          </a:prstGeom>
          <a:solidFill>
            <a:srgbClr val="3D85C6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Cliente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7" name="Google Shape;327;gdffc63daa3_0_11"/>
          <p:cNvSpPr/>
          <p:nvPr/>
        </p:nvSpPr>
        <p:spPr>
          <a:xfrm>
            <a:off x="2243600" y="1806400"/>
            <a:ext cx="1950275" cy="950750"/>
          </a:xfrm>
          <a:prstGeom prst="flowChartInputOutput">
            <a:avLst/>
          </a:prstGeom>
          <a:solidFill>
            <a:srgbClr val="3D85C6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Requisição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8" name="Google Shape;328;gdffc63daa3_0_11"/>
          <p:cNvSpPr/>
          <p:nvPr/>
        </p:nvSpPr>
        <p:spPr>
          <a:xfrm>
            <a:off x="6377375" y="1806400"/>
            <a:ext cx="2531125" cy="950750"/>
          </a:xfrm>
          <a:prstGeom prst="flowChartInputOutput">
            <a:avLst/>
          </a:prstGeom>
          <a:solidFill>
            <a:srgbClr val="3D85C6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Recurso(Rotas)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9" name="Google Shape;329;gdffc63daa3_0_11"/>
          <p:cNvSpPr/>
          <p:nvPr/>
        </p:nvSpPr>
        <p:spPr>
          <a:xfrm>
            <a:off x="4339100" y="1806400"/>
            <a:ext cx="1950275" cy="950750"/>
          </a:xfrm>
          <a:prstGeom prst="flowChartInputOutput">
            <a:avLst/>
          </a:prstGeom>
          <a:solidFill>
            <a:srgbClr val="E69138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Middleware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330" name="Google Shape;330;gdffc63daa3_0_11"/>
          <p:cNvCxnSpPr/>
          <p:nvPr/>
        </p:nvCxnSpPr>
        <p:spPr>
          <a:xfrm flipH="1" rot="10800000">
            <a:off x="2070350" y="2048750"/>
            <a:ext cx="355800" cy="1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gdffc63daa3_0_11"/>
          <p:cNvCxnSpPr/>
          <p:nvPr/>
        </p:nvCxnSpPr>
        <p:spPr>
          <a:xfrm flipH="1" rot="10800000">
            <a:off x="4193875" y="2048750"/>
            <a:ext cx="355800" cy="1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gdffc63daa3_0_11"/>
          <p:cNvCxnSpPr/>
          <p:nvPr/>
        </p:nvCxnSpPr>
        <p:spPr>
          <a:xfrm flipH="1" rot="10800000">
            <a:off x="6301175" y="2048750"/>
            <a:ext cx="355800" cy="1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gdffc63daa3_0_11"/>
          <p:cNvCxnSpPr/>
          <p:nvPr/>
        </p:nvCxnSpPr>
        <p:spPr>
          <a:xfrm flipH="1" rot="10800000">
            <a:off x="1974025" y="2449150"/>
            <a:ext cx="355800" cy="1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334" name="Google Shape;334;gdffc63daa3_0_11"/>
          <p:cNvCxnSpPr/>
          <p:nvPr/>
        </p:nvCxnSpPr>
        <p:spPr>
          <a:xfrm flipH="1" rot="10800000">
            <a:off x="4031425" y="2449150"/>
            <a:ext cx="355800" cy="1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335" name="Google Shape;335;gdffc63daa3_0_11"/>
          <p:cNvCxnSpPr/>
          <p:nvPr/>
        </p:nvCxnSpPr>
        <p:spPr>
          <a:xfrm flipH="1" rot="10800000">
            <a:off x="6088825" y="2449150"/>
            <a:ext cx="355800" cy="1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triangle"/>
            <a:tailEnd len="med" w="med" type="none"/>
          </a:ln>
        </p:spPr>
      </p:cxnSp>
      <p:cxnSp>
        <p:nvCxnSpPr>
          <p:cNvPr id="336" name="Google Shape;336;gdffc63daa3_0_11"/>
          <p:cNvCxnSpPr/>
          <p:nvPr/>
        </p:nvCxnSpPr>
        <p:spPr>
          <a:xfrm flipH="1" rot="10800000">
            <a:off x="4155788" y="3334100"/>
            <a:ext cx="355800" cy="1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gdffc63daa3_0_11"/>
          <p:cNvCxnSpPr/>
          <p:nvPr/>
        </p:nvCxnSpPr>
        <p:spPr>
          <a:xfrm flipH="1" rot="10800000">
            <a:off x="4135663" y="3658300"/>
            <a:ext cx="355800" cy="1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triangle"/>
            <a:tailEnd len="med" w="med" type="none"/>
          </a:ln>
        </p:spPr>
      </p:cxnSp>
      <p:sp>
        <p:nvSpPr>
          <p:cNvPr id="338" name="Google Shape;338;gdffc63daa3_0_11"/>
          <p:cNvSpPr txBox="1"/>
          <p:nvPr/>
        </p:nvSpPr>
        <p:spPr>
          <a:xfrm>
            <a:off x="4549675" y="309057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Request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9" name="Google Shape;339;gdffc63daa3_0_11"/>
          <p:cNvSpPr txBox="1"/>
          <p:nvPr/>
        </p:nvSpPr>
        <p:spPr>
          <a:xfrm>
            <a:off x="4549675" y="3415525"/>
            <a:ext cx="10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Response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ffc63daa3_0_3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Middleware com FastAPI</a:t>
            </a:r>
            <a:endParaRPr/>
          </a:p>
        </p:txBody>
      </p:sp>
      <p:pic>
        <p:nvPicPr>
          <p:cNvPr id="345" name="Google Shape;345;gdffc63daa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475" y="724925"/>
            <a:ext cx="6805100" cy="434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ffc63daa3_0_3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Middleware com FastAPI</a:t>
            </a:r>
            <a:endParaRPr/>
          </a:p>
        </p:txBody>
      </p:sp>
      <p:pic>
        <p:nvPicPr>
          <p:cNvPr id="351" name="Google Shape;351;gdffc63daa3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625" y="589500"/>
            <a:ext cx="5604274" cy="449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ffc63daa3_0_42"/>
          <p:cNvSpPr txBox="1"/>
          <p:nvPr>
            <p:ph type="title"/>
          </p:nvPr>
        </p:nvSpPr>
        <p:spPr>
          <a:xfrm>
            <a:off x="311700" y="1483150"/>
            <a:ext cx="8520600" cy="21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4940"/>
              <a:t>Tarefas mais demoradas</a:t>
            </a:r>
            <a:endParaRPr sz="49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8340"/>
              <a:t>Background Jobs</a:t>
            </a:r>
            <a:endParaRPr sz="834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9bf24c54fe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50" y="240102"/>
            <a:ext cx="8704700" cy="44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ffc63daa3_0_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Background Jobs</a:t>
            </a:r>
            <a:endParaRPr/>
          </a:p>
        </p:txBody>
      </p:sp>
      <p:sp>
        <p:nvSpPr>
          <p:cNvPr id="362" name="Google Shape;362;gdffc63daa3_0_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Algumas tarefas são mais demoradas, 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Comprometem</a:t>
            </a:r>
            <a:r>
              <a:rPr lang="pt-BR">
                <a:solidFill>
                  <a:schemeClr val="dk1"/>
                </a:solidFill>
              </a:rPr>
              <a:t> o tempo das requisições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Exemplos: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Enviar Email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Processar Pagamentos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Escrever ou Ler Arquivos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Atualizações em Lote no Banco de Dados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Solução: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E executar as tarefas fora do escopo da requisição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pt-BR">
                <a:solidFill>
                  <a:schemeClr val="dk1"/>
                </a:solidFill>
              </a:rPr>
              <a:t>Permitir que a requisição complete rapidamente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ffc63daa3_0_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Background Jobs no FastAPI</a:t>
            </a:r>
            <a:endParaRPr/>
          </a:p>
        </p:txBody>
      </p:sp>
      <p:pic>
        <p:nvPicPr>
          <p:cNvPr id="368" name="Google Shape;368;gdffc63daa3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725" y="1017725"/>
            <a:ext cx="630061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371297321_0_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é fácil </a:t>
            </a:r>
            <a:endParaRPr/>
          </a:p>
        </p:txBody>
      </p:sp>
      <p:sp>
        <p:nvSpPr>
          <p:cNvPr id="83" name="Google Shape;83;gc371297321_0_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400">
                <a:solidFill>
                  <a:schemeClr val="dk1"/>
                </a:solidFill>
              </a:rPr>
              <a:t>Mostre-me o código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371297321_0_14"/>
          <p:cNvSpPr txBox="1"/>
          <p:nvPr>
            <p:ph type="ctrTitle"/>
          </p:nvPr>
        </p:nvSpPr>
        <p:spPr>
          <a:xfrm>
            <a:off x="387833" y="14949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9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pip install fastapi</a:t>
            </a:r>
            <a:r>
              <a:rPr b="1" lang="pt-BR" sz="49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49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b="1" lang="pt-BR" sz="49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1" sz="49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96c380990_0_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Revisando nossa App Hello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96c380990_0_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Operações e Métodos HTTP (API REST)</a:t>
            </a:r>
            <a:endParaRPr/>
          </a:p>
        </p:txBody>
      </p:sp>
      <p:sp>
        <p:nvSpPr>
          <p:cNvPr id="99" name="Google Shape;99;gc96c380990_0_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GET POST PUT DELETE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2016-07-25T16:18:36Z</dcterms:created>
  <dc:creator>Microsoft Office User</dc:creator>
</cp:coreProperties>
</file>